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8" r:id="rId4"/>
    <p:sldId id="258" r:id="rId5"/>
    <p:sldId id="259" r:id="rId6"/>
    <p:sldId id="260" r:id="rId7"/>
    <p:sldId id="273" r:id="rId8"/>
    <p:sldId id="261" r:id="rId9"/>
    <p:sldId id="262" r:id="rId10"/>
    <p:sldId id="279" r:id="rId11"/>
    <p:sldId id="264" r:id="rId12"/>
    <p:sldId id="275" r:id="rId13"/>
    <p:sldId id="274" r:id="rId14"/>
    <p:sldId id="276" r:id="rId15"/>
    <p:sldId id="277" r:id="rId16"/>
    <p:sldId id="266" r:id="rId17"/>
    <p:sldId id="265" r:id="rId18"/>
    <p:sldId id="267" r:id="rId19"/>
    <p:sldId id="268" r:id="rId20"/>
    <p:sldId id="269" r:id="rId21"/>
    <p:sldId id="271" r:id="rId22"/>
    <p:sldId id="270" r:id="rId23"/>
    <p:sldId id="272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660"/>
  </p:normalViewPr>
  <p:slideViewPr>
    <p:cSldViewPr>
      <p:cViewPr>
        <p:scale>
          <a:sx n="76" d="100"/>
          <a:sy n="76" d="100"/>
        </p:scale>
        <p:origin x="-124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06802-B684-4865-981B-4B08B3CB8B82}" type="datetimeFigureOut">
              <a:rPr lang="pl-PL" smtClean="0"/>
              <a:t>2018-05-04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6DE92-1B76-4068-AACB-8BD90FBDB3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674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685800" y="3789040"/>
            <a:ext cx="7772400" cy="1080120"/>
          </a:xfrm>
        </p:spPr>
        <p:txBody>
          <a:bodyPr anchor="ctr"/>
          <a:lstStyle>
            <a:lvl1pPr marL="0" indent="0" algn="ctr">
              <a:buNone/>
              <a:defRPr sz="2000" b="1" baseline="0">
                <a:solidFill>
                  <a:srgbClr val="0D3C34"/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USTAWA O JAWNOŚCI ŻYCIA PUBLICZNEGO</a:t>
            </a: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745" y="260648"/>
            <a:ext cx="5166511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25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D3C34"/>
          </a:solidFill>
          <a:ln>
            <a:solidFill>
              <a:srgbClr val="0D3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 userDrawn="1"/>
        </p:nvSpPr>
        <p:spPr>
          <a:xfrm>
            <a:off x="0" y="6371648"/>
            <a:ext cx="9144000" cy="476672"/>
          </a:xfrm>
          <a:prstGeom prst="rect">
            <a:avLst/>
          </a:prstGeom>
          <a:solidFill>
            <a:srgbClr val="0D3C34"/>
          </a:solidFill>
          <a:ln>
            <a:solidFill>
              <a:srgbClr val="0D3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2" y="62965"/>
            <a:ext cx="757237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3140" y="6427421"/>
            <a:ext cx="9704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pl-PL" smtClean="0"/>
              <a:t>24.04.2018</a:t>
            </a:r>
            <a:endParaRPr lang="pl-PL" dirty="0"/>
          </a:p>
        </p:txBody>
      </p:sp>
      <p:sp>
        <p:nvSpPr>
          <p:cNvPr id="15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60432" y="6427421"/>
            <a:ext cx="621432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pl-PL" dirty="0" smtClean="0"/>
              <a:t>1/5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7334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D3C34"/>
          </a:solidFill>
          <a:ln>
            <a:solidFill>
              <a:srgbClr val="0D3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 userDrawn="1"/>
        </p:nvSpPr>
        <p:spPr>
          <a:xfrm>
            <a:off x="0" y="6371648"/>
            <a:ext cx="9144000" cy="476672"/>
          </a:xfrm>
          <a:prstGeom prst="rect">
            <a:avLst/>
          </a:prstGeom>
          <a:solidFill>
            <a:srgbClr val="0D3C34"/>
          </a:solidFill>
          <a:ln>
            <a:solidFill>
              <a:srgbClr val="0D3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2" y="62965"/>
            <a:ext cx="757237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3140" y="6427421"/>
            <a:ext cx="9704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pl-PL" smtClean="0"/>
              <a:t>24.04.2018</a:t>
            </a:r>
            <a:endParaRPr lang="pl-PL" dirty="0"/>
          </a:p>
        </p:txBody>
      </p:sp>
      <p:sp>
        <p:nvSpPr>
          <p:cNvPr id="15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60432" y="6427421"/>
            <a:ext cx="621432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pl-PL" dirty="0" smtClean="0"/>
              <a:t>1/5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0617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24.04.2018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CAE85-C080-414B-8E1B-9A56F03CAE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58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liplukaszewicz.pl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tomasz.walczak@filiplukaszewicz.pl" TargetMode="External"/><Relationship Id="rId2" Type="http://schemas.openxmlformats.org/officeDocument/2006/relationships/hyperlink" Target="mailto:adwokat@filiplukaszewicz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iliplukaszewicz.p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683568" y="3789040"/>
            <a:ext cx="7772400" cy="1080120"/>
          </a:xfrm>
        </p:spPr>
        <p:txBody>
          <a:bodyPr/>
          <a:lstStyle/>
          <a:p>
            <a:r>
              <a:rPr lang="pl-PL" dirty="0" smtClean="0">
                <a:latin typeface="+mj-lt"/>
              </a:rPr>
              <a:t>USTAWA O JAWNOŚCI ŻYCIA PUBLICZNEGO</a:t>
            </a:r>
            <a:endParaRPr lang="pl-PL" dirty="0">
              <a:latin typeface="+mj-lt"/>
            </a:endParaRPr>
          </a:p>
        </p:txBody>
      </p:sp>
      <p:sp>
        <p:nvSpPr>
          <p:cNvPr id="3" name="Symbol zastępczy tekstu 1"/>
          <p:cNvSpPr txBox="1">
            <a:spLocks/>
          </p:cNvSpPr>
          <p:nvPr/>
        </p:nvSpPr>
        <p:spPr>
          <a:xfrm>
            <a:off x="755576" y="4581128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 baseline="0">
                <a:solidFill>
                  <a:srgbClr val="0D3C34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0" dirty="0" smtClean="0">
                <a:latin typeface="+mj-lt"/>
              </a:rPr>
              <a:t>24 kwietnia 2018 r. </a:t>
            </a:r>
            <a:endParaRPr lang="pl-PL" sz="14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682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Zasady udziału podmiotów prywatnych w procesie stanowienia prawa (3)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8280920" cy="129614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doprecyzowanie przepisów dotyczących wykonywania </a:t>
            </a:r>
            <a:r>
              <a:rPr lang="pl-PL" sz="1700" b="1" dirty="0" smtClean="0"/>
              <a:t>lobbingu zawodowego</a:t>
            </a:r>
            <a:r>
              <a:rPr lang="pl-PL" sz="1700" dirty="0" smtClean="0"/>
              <a:t>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 smtClean="0"/>
              <a:t>określenie zasad wykonywania tego rodzaju działalności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 smtClean="0"/>
              <a:t>określenie zakresu informacji wskazywanych w rejestrze lobbystów zawodowych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 smtClean="0"/>
              <a:t>zwiększenie opłaty za wpis do rejestru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przyznanie lobbystom zawodowym uprawnień do: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 smtClean="0"/>
              <a:t>uzyskiwania </a:t>
            </a:r>
            <a:r>
              <a:rPr lang="pl-PL" sz="1300" b="1" dirty="0" smtClean="0"/>
              <a:t>wszelkich informacji </a:t>
            </a:r>
            <a:r>
              <a:rPr lang="pl-PL" sz="1300" dirty="0" smtClean="0"/>
              <a:t>z zakresu procesu legislacyjnego związanego z danym projektem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 smtClean="0"/>
              <a:t>przedstawiania </a:t>
            </a:r>
            <a:r>
              <a:rPr lang="pl-PL" sz="1300" b="1" dirty="0" smtClean="0"/>
              <a:t>stanowisk, opinii, propozycji rozwiązań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rozszerzenie zakresu przedmiotowego obowiązku publikacji w Biuletynie Informacji Publicznej </a:t>
            </a:r>
            <a:r>
              <a:rPr lang="pl-PL" sz="1700" b="1" dirty="0" smtClean="0"/>
              <a:t>informacji o działaniach lobbingowych podejmowanych w stosunku do poszczególnych organów administracji publicznej</a:t>
            </a:r>
            <a:endParaRPr lang="pl-PL" sz="17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7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7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 smtClean="0">
                <a:latin typeface="+mn-lt"/>
              </a:rPr>
              <a:t>10</a:t>
            </a:r>
            <a:endParaRPr lang="pl-P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3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Środki unikania konfliktu interesów (1)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80920" cy="129614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osoby pełniące funkcje publiczne zobowiązane będą do unikania konfliktu interesów polegającego na </a:t>
            </a:r>
            <a:r>
              <a:rPr lang="pl-PL" sz="1700" b="1" dirty="0" smtClean="0"/>
              <a:t>wykonywaniu zadań, które mogłyby wywołać podejrzenie </a:t>
            </a:r>
            <a:br>
              <a:rPr lang="pl-PL" sz="1700" b="1" dirty="0" smtClean="0"/>
            </a:br>
            <a:r>
              <a:rPr lang="pl-PL" sz="1700" b="1" dirty="0" smtClean="0"/>
              <a:t>o stronniczość lub występowanie w interesie podmiotu, w którym nie pełni funkcji publicznej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osobą pełniącą funkcje publiczne w rozumieniu Kodeksu karnego jest </a:t>
            </a:r>
            <a:r>
              <a:rPr lang="pl-PL" sz="1700" b="1" dirty="0" smtClean="0"/>
              <a:t>funkcjonariusz publiczny, członek organu samorządowego, osoba </a:t>
            </a:r>
            <a:r>
              <a:rPr lang="pl-PL" sz="1700" b="1" dirty="0"/>
              <a:t>zatrudniona w jednostce organizacyjnej dysponującej środkami publicznymi, chyba że wykonuje wyłącznie czynności usługowe, a także inna osoba, której uprawnienia i obowiązki w zakresie działalności publicznej są określone lub uznane przez ustawę lub wiążącą Rzeczpospolitą Polską umowę </a:t>
            </a:r>
            <a:r>
              <a:rPr lang="pl-PL" sz="1700" b="1" dirty="0" smtClean="0"/>
              <a:t>międzynarodową</a:t>
            </a:r>
            <a:endParaRPr lang="pl-PL" sz="1700" b="1" dirty="0"/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pl-PL" sz="1700" dirty="0"/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pl-PL" sz="1700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pl-PL" sz="1700" dirty="0"/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pl-PL" sz="1700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pl-PL" sz="17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26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Środki unikania konfliktu interesów (2)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280920" cy="129614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osoby pełniące funkcje publiczne to m.in.: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/>
              <a:t>o</a:t>
            </a:r>
            <a:r>
              <a:rPr lang="pl-PL" sz="1300" dirty="0" smtClean="0"/>
              <a:t>soby zajmujące </a:t>
            </a:r>
            <a:r>
              <a:rPr lang="pl-PL" sz="1300" b="1" dirty="0" smtClean="0"/>
              <a:t>kierownicze stanowiska państwowe</a:t>
            </a:r>
            <a:r>
              <a:rPr lang="pl-PL" sz="1300" dirty="0" smtClean="0"/>
              <a:t>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/>
              <a:t>s</a:t>
            </a:r>
            <a:r>
              <a:rPr lang="pl-PL" sz="1300" dirty="0" smtClean="0"/>
              <a:t>ędzia Trybunału Konstytucyjnego;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b="1" dirty="0"/>
              <a:t>d</a:t>
            </a:r>
            <a:r>
              <a:rPr lang="pl-PL" sz="1300" b="1" dirty="0" smtClean="0"/>
              <a:t>yrektor generalny urzędu, dyrektor i zastępca dyrektora departamentu, naczelnik wydziału</a:t>
            </a:r>
            <a:r>
              <a:rPr lang="pl-PL" sz="1300" dirty="0" smtClean="0"/>
              <a:t>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/>
              <a:t>k</a:t>
            </a:r>
            <a:r>
              <a:rPr lang="pl-PL" sz="1300" dirty="0" smtClean="0"/>
              <a:t>ierownik i zastępca kierownika urzędu, kierownik i zastępca kierownika delegatury urzędu;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b="1" dirty="0"/>
              <a:t>p</a:t>
            </a:r>
            <a:r>
              <a:rPr lang="pl-PL" sz="1300" b="1" dirty="0" smtClean="0"/>
              <a:t>racownik urzędu państwowego albo członek korpusu służby cywilnego</a:t>
            </a:r>
            <a:r>
              <a:rPr lang="pl-PL" sz="1300" dirty="0" smtClean="0"/>
              <a:t>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/>
              <a:t>d</a:t>
            </a:r>
            <a:r>
              <a:rPr lang="pl-PL" sz="1300" dirty="0" smtClean="0"/>
              <a:t>oradcy lub osoby pełniące funkcje doradców osób zajmujących kierownicze stanowiska państwowe;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/>
              <a:t>p</a:t>
            </a:r>
            <a:r>
              <a:rPr lang="pl-PL" sz="1300" dirty="0" smtClean="0"/>
              <a:t>racownik regionalnej izby obrachunkowej (prezes, członek kolegium, naczelnik wydziału, inspektor);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b="1" dirty="0"/>
              <a:t>s</a:t>
            </a:r>
            <a:r>
              <a:rPr lang="pl-PL" sz="1300" b="1" dirty="0" smtClean="0"/>
              <a:t>karbnik gminy, sekretarz gminy, kierownik jednostki organizacyjnej gminy</a:t>
            </a:r>
            <a:r>
              <a:rPr lang="pl-PL" sz="1300" dirty="0" smtClean="0"/>
              <a:t>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/>
              <a:t>p</a:t>
            </a:r>
            <a:r>
              <a:rPr lang="pl-PL" sz="1300" dirty="0" smtClean="0"/>
              <a:t>rezes, wiceprezes, członek zarządu, skarbnik banku państwowego;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/>
              <a:t>d</a:t>
            </a:r>
            <a:r>
              <a:rPr lang="pl-PL" sz="1300" dirty="0" smtClean="0"/>
              <a:t>yrektor, zastępca dyrektora, główny księgowy w przedsiębiorstwie państwowym;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/>
              <a:t>s</a:t>
            </a:r>
            <a:r>
              <a:rPr lang="pl-PL" sz="1300" dirty="0" smtClean="0"/>
              <a:t>ędzia, asesor sądowy, prokurator, asesor prokuratury;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 smtClean="0"/>
              <a:t>osoba pełniąca czynną służbę wojskową, z wyjątkiem terytorialnej służby wojskowej pełnionej dyspozycyjnie;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/>
              <a:t>o</a:t>
            </a:r>
            <a:r>
              <a:rPr lang="pl-PL" sz="1300" dirty="0" smtClean="0"/>
              <a:t>soba wykonująca zawód w zakresie uprawnień do kierowania pojazdami </a:t>
            </a:r>
            <a:endParaRPr lang="pl-PL" sz="13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67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Środki unikania konfliktu interesów (3)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8280920" cy="129614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dirty="0"/>
              <a:t>u</a:t>
            </a:r>
            <a:r>
              <a:rPr lang="pl-PL" sz="1600" dirty="0" smtClean="0"/>
              <a:t>nikanie konfliktu interesu będzie następować poprzez określenie </a:t>
            </a:r>
            <a:r>
              <a:rPr lang="pl-PL" sz="1600" b="1" dirty="0" smtClean="0"/>
              <a:t>zakazu sprawowania takich funkcji jak m.in.:</a:t>
            </a:r>
            <a:endParaRPr lang="pl-PL" sz="1600" dirty="0" smtClean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200" dirty="0" smtClean="0"/>
              <a:t>członek organu zarządzającego, rady nadzorczej, organu kontrolnego spółki prawa handlowego;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200" dirty="0"/>
              <a:t>c</a:t>
            </a:r>
            <a:r>
              <a:rPr lang="pl-PL" sz="1200" dirty="0" smtClean="0"/>
              <a:t>złonek organu zarządzającego lub kontrolnego spółdzielni, z wyłączeniem spółdzielni mieszkaniowej;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200" dirty="0"/>
              <a:t>c</a:t>
            </a:r>
            <a:r>
              <a:rPr lang="pl-PL" sz="1200" dirty="0" smtClean="0"/>
              <a:t>złonek organu zarządzającego stowarzyszenia lub fundacji, które mogą lub prowadzą działalność gospodarczą;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200" dirty="0"/>
              <a:t>l</a:t>
            </a:r>
            <a:r>
              <a:rPr lang="pl-PL" sz="1200" dirty="0" smtClean="0"/>
              <a:t>ikwidator;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200" dirty="0"/>
              <a:t>s</a:t>
            </a:r>
            <a:r>
              <a:rPr lang="pl-PL" sz="1200" dirty="0" smtClean="0"/>
              <a:t>yndyk lub zarządca przymusowy;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200" dirty="0"/>
              <a:t>p</a:t>
            </a:r>
            <a:r>
              <a:rPr lang="pl-PL" sz="1200" dirty="0" smtClean="0"/>
              <a:t>ełnomocnik wspólnika w spółce prawa handlowego;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dirty="0" smtClean="0"/>
              <a:t>lub </a:t>
            </a:r>
            <a:r>
              <a:rPr lang="pl-PL" sz="1600" b="1" dirty="0" smtClean="0"/>
              <a:t>wykonywania takich czynności jak m.in.:</a:t>
            </a:r>
            <a:endParaRPr lang="pl-PL" sz="1600" dirty="0" smtClean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200" dirty="0"/>
              <a:t>p</a:t>
            </a:r>
            <a:r>
              <a:rPr lang="pl-PL" sz="1200" dirty="0" smtClean="0"/>
              <a:t>rowadzenie działalności gospodarczej na własny rachunek lub wspólnie z innymi osobami w osobowej spółce prawa handlowego;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200" dirty="0"/>
              <a:t>p</a:t>
            </a:r>
            <a:r>
              <a:rPr lang="pl-PL" sz="1200" dirty="0" smtClean="0"/>
              <a:t>odjęcie pracy w spółce prawa handlowego lub innych podmiotach prowadzących działalność gospodarczą;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200" dirty="0"/>
              <a:t>p</a:t>
            </a:r>
            <a:r>
              <a:rPr lang="pl-PL" sz="1200" dirty="0" smtClean="0"/>
              <a:t>osiadanie w spółce prawa handlowego więcej niż 10% akcji lub udziałów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u="sng" dirty="0" smtClean="0"/>
              <a:t>chyba że osoba pełniąca funkcję publiczną otrzymała </a:t>
            </a:r>
            <a:r>
              <a:rPr lang="pl-PL" sz="1600" b="1" u="sng" dirty="0" smtClean="0"/>
              <a:t>zgodę na pełnienie ww. funkcji </a:t>
            </a:r>
            <a:br>
              <a:rPr lang="pl-PL" sz="1600" b="1" u="sng" dirty="0" smtClean="0"/>
            </a:br>
            <a:r>
              <a:rPr lang="pl-PL" sz="1600" b="1" u="sng" dirty="0" smtClean="0"/>
              <a:t>lub podejmowanie ww. czynności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l-PL" sz="1200" dirty="0" smtClean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l-PL" sz="1200" dirty="0" smtClean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l-PL" sz="12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55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Środki unikania konfliktu interesów (4)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280920" cy="129614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dirty="0"/>
              <a:t>w</a:t>
            </a:r>
            <a:r>
              <a:rPr lang="pl-PL" sz="1600" dirty="0" smtClean="0"/>
              <a:t>prowadzenie </a:t>
            </a:r>
            <a:r>
              <a:rPr lang="pl-PL" sz="1600" b="1" dirty="0" smtClean="0"/>
              <a:t>zakazu zatrudniania lub wykonywania innych odpłatnych zajęć u lub dla przedsiębiorcy </a:t>
            </a:r>
            <a:r>
              <a:rPr lang="pl-PL" sz="1600" dirty="0" smtClean="0"/>
              <a:t>w okresie 3 lat następujących po zaprzestaniu zajmowania stanowiska lub pełnienia funkcji publicznej;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dirty="0"/>
              <a:t>u</a:t>
            </a:r>
            <a:r>
              <a:rPr lang="pl-PL" sz="1600" dirty="0" smtClean="0"/>
              <a:t>tworzenie </a:t>
            </a:r>
            <a:r>
              <a:rPr lang="pl-PL" sz="1600" b="1" dirty="0" smtClean="0"/>
              <a:t>Rejestru Korzyści</a:t>
            </a:r>
            <a:r>
              <a:rPr lang="pl-PL" sz="1600" dirty="0" smtClean="0"/>
              <a:t>, do składania którego zobowiązane zostaną takie podmioty jak m.in. </a:t>
            </a:r>
            <a:r>
              <a:rPr lang="pl-PL" sz="1600" b="1" dirty="0"/>
              <a:t>c</a:t>
            </a:r>
            <a:r>
              <a:rPr lang="pl-PL" sz="1600" b="1" dirty="0" smtClean="0"/>
              <a:t>złonkowie Rady Ministrów</a:t>
            </a:r>
            <a:r>
              <a:rPr lang="pl-PL" sz="1600" dirty="0" smtClean="0"/>
              <a:t>, </a:t>
            </a:r>
            <a:r>
              <a:rPr lang="pl-PL" sz="1600" b="1" dirty="0" smtClean="0"/>
              <a:t>sekretarz i podsekretarz stanu</a:t>
            </a:r>
            <a:r>
              <a:rPr lang="pl-PL" sz="1600" dirty="0" smtClean="0"/>
              <a:t>, </a:t>
            </a:r>
            <a:r>
              <a:rPr lang="pl-PL" sz="1600" b="1" dirty="0" smtClean="0"/>
              <a:t>członkowie organów zarządczych jednostek samorządu terytorialnego</a:t>
            </a:r>
            <a:r>
              <a:rPr lang="pl-PL" sz="1600" dirty="0" smtClean="0"/>
              <a:t>, </a:t>
            </a:r>
            <a:r>
              <a:rPr lang="pl-PL" sz="1600" b="1" dirty="0" smtClean="0"/>
              <a:t>radni</a:t>
            </a:r>
            <a:r>
              <a:rPr lang="pl-PL" sz="1600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dirty="0"/>
              <a:t>w</a:t>
            </a:r>
            <a:r>
              <a:rPr lang="pl-PL" sz="1600" dirty="0" smtClean="0"/>
              <a:t>prowadzenie rozległego </a:t>
            </a:r>
            <a:r>
              <a:rPr lang="pl-PL" sz="1600" b="1" dirty="0" smtClean="0"/>
              <a:t>obowiązku składania oświadczeń majątkowych</a:t>
            </a:r>
            <a:r>
              <a:rPr lang="pl-PL" sz="1600" dirty="0" smtClean="0"/>
              <a:t> – ostateczna wersja projektu określa </a:t>
            </a:r>
            <a:r>
              <a:rPr lang="pl-PL" sz="1600" b="1" dirty="0" smtClean="0"/>
              <a:t>151</a:t>
            </a:r>
            <a:r>
              <a:rPr lang="pl-PL" sz="1600" dirty="0" smtClean="0"/>
              <a:t> kategorii podmiotów</a:t>
            </a:r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3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Zasady i środki ochrony sygnalistów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2636912"/>
            <a:ext cx="8280920" cy="129614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i="1" dirty="0"/>
              <a:t>s</a:t>
            </a:r>
            <a:r>
              <a:rPr lang="pl-PL" sz="1600" i="1" dirty="0" smtClean="0"/>
              <a:t>ygnalista</a:t>
            </a:r>
            <a:r>
              <a:rPr lang="pl-PL" sz="1600" dirty="0" smtClean="0"/>
              <a:t> – osoba fizyczna lub przedsiębiorca, których współpraca z wymiarem sprawiedliwości polegająca na </a:t>
            </a:r>
            <a:r>
              <a:rPr lang="pl-PL" sz="1600" b="1" dirty="0" smtClean="0"/>
              <a:t>zgłoszeniu informacji o możliwości popełnienia przestępstwa przez podmiot</a:t>
            </a:r>
            <a:r>
              <a:rPr lang="pl-PL" sz="1600" dirty="0" smtClean="0"/>
              <a:t>, z którym jest związana umową o pracę, stosunkiem służbowym lub innym stosunkiem umownym, może </a:t>
            </a:r>
            <a:r>
              <a:rPr lang="pl-PL" sz="1600" b="1" dirty="0" smtClean="0"/>
              <a:t>niekorzystnie wpłynąć na jej sytuację życiową, zawodową, materialną</a:t>
            </a:r>
            <a:r>
              <a:rPr lang="pl-PL" sz="1600" dirty="0" smtClean="0"/>
              <a:t> i której prokurator przyznał status sygnalisty;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dirty="0" smtClean="0"/>
              <a:t>środki ochrony sygnalistów polegają m.in. na </a:t>
            </a:r>
            <a:r>
              <a:rPr lang="pl-PL" sz="1600" b="1" dirty="0" smtClean="0"/>
              <a:t>zakazie rozwiązania i zmiany warunków umowy o pracę lub stosunku służbowe na miej korzystne dla sygnalisty</a:t>
            </a:r>
            <a:r>
              <a:rPr lang="pl-PL" sz="1600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dirty="0" smtClean="0"/>
              <a:t>określenie uprawnień sygnalistów w sytuacji rozwiązania lub zmiany warunków umowy o pracę lub stosunku służbowego w sposób niezgodny z przepisami – </a:t>
            </a:r>
            <a:r>
              <a:rPr lang="pl-PL" sz="1600" b="1" dirty="0" smtClean="0"/>
              <a:t>prawo do odszkodowania</a:t>
            </a:r>
            <a:endParaRPr lang="pl-PL" sz="1600" dirty="0" smtClean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l-PL" sz="1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59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92088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Środki przeciwdziałania </a:t>
            </a:r>
            <a:br>
              <a:rPr lang="pl-PL" sz="3600" b="1" dirty="0" smtClean="0">
                <a:solidFill>
                  <a:srgbClr val="0D3C34"/>
                </a:solidFill>
                <a:latin typeface="+mn-lt"/>
              </a:rPr>
            </a:br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praktykom korupcyjnym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2924944"/>
            <a:ext cx="8280920" cy="129614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nałożenie na co najmniej </a:t>
            </a:r>
            <a:r>
              <a:rPr lang="pl-PL" sz="1700" b="1" dirty="0" smtClean="0"/>
              <a:t>średnich przedsiębiorców</a:t>
            </a:r>
            <a:r>
              <a:rPr lang="pl-PL" sz="1700" dirty="0" smtClean="0"/>
              <a:t> oraz </a:t>
            </a:r>
            <a:r>
              <a:rPr lang="pl-PL" sz="1700" b="1" dirty="0" smtClean="0"/>
              <a:t>kierowników jednostek sektora finansów publicznych</a:t>
            </a:r>
            <a:r>
              <a:rPr lang="pl-PL" sz="1700" dirty="0" smtClean="0"/>
              <a:t> obowiązku stosowania </a:t>
            </a:r>
            <a:r>
              <a:rPr lang="pl-PL" sz="1700" b="1" dirty="0" smtClean="0"/>
              <a:t>wewnętrznych procedur antykorupcyjnych</a:t>
            </a:r>
            <a:r>
              <a:rPr lang="pl-PL" sz="1700" dirty="0" smtClean="0"/>
              <a:t>, czyli m.in.: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 smtClean="0"/>
              <a:t>niedopuszczenie do tworzenia mechanizmów służących finansowaniu kosztów, udzielania korzyści majątkowych i osobistych, w tym z wykorzystaniem majątku przedsiębiorstwa;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 smtClean="0"/>
              <a:t>zapoznawanie pracowników z zasadami odpowiedzialności karnej za przestępstwa o charakterze korupcyjnym;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 smtClean="0"/>
              <a:t>umieszczenie w umowach odpowiednich klauzul;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 smtClean="0"/>
              <a:t>opracowanie i wdrożenie kodeksu antykorupcyjnego;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 smtClean="0"/>
              <a:t>określenie i wdrożenie określonej procedury i wytycznych dotyczących otrzymywanych prezentów i innych korzyści przez pracowników;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 smtClean="0"/>
              <a:t>opracowanie i wdrożenie wewnętrznych procedur postępowania w sprawie zgłoszenia nieprawidłowości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7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92088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Zasady dostępu do informacji publicznej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8280920" cy="129614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określenie obowiązku </a:t>
            </a:r>
            <a:r>
              <a:rPr lang="pl-PL" sz="1700" b="1" dirty="0" smtClean="0"/>
              <a:t>publikacji informacji publicznej w Biuletynie Informacji Publicznej</a:t>
            </a:r>
            <a:r>
              <a:rPr lang="pl-PL" sz="1700" dirty="0" smtClean="0"/>
              <a:t>, </a:t>
            </a:r>
            <a:r>
              <a:rPr lang="pl-PL" sz="1700" u="sng" dirty="0" smtClean="0"/>
              <a:t>w tym o wydatkach dokonywanych ze środków publicznych przez osoby pełniące funkcje publiczne</a:t>
            </a:r>
            <a:endParaRPr lang="pl-PL" sz="17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doprecyzowanie obowiązku prowadzenia </a:t>
            </a:r>
            <a:r>
              <a:rPr lang="pl-PL" sz="1700" b="1" dirty="0" smtClean="0"/>
              <a:t>rejestru umów cywilnoprawnych</a:t>
            </a:r>
            <a:endParaRPr lang="pl-PL" sz="17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w zasadniczym zakresie projektowana ustawa powiela rozwiązania zawarte w ustawie </a:t>
            </a:r>
            <a:br>
              <a:rPr lang="pl-PL" sz="1700" dirty="0" smtClean="0"/>
            </a:br>
            <a:r>
              <a:rPr lang="pl-PL" sz="1700" dirty="0" smtClean="0"/>
              <a:t>o dostępie do informacji publicznej </a:t>
            </a:r>
          </a:p>
          <a:p>
            <a:pPr algn="just"/>
            <a:endParaRPr lang="pl-PL" sz="17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7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5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92088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Odpowiedzialność za naruszenie przepisów projektowanej ustawy (1)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8280920" cy="129614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wykonywanie lobbingu zawodowego z naruszeniem przepisów – kara pieniężna </a:t>
            </a:r>
            <a:br>
              <a:rPr lang="pl-PL" sz="1700" dirty="0" smtClean="0"/>
            </a:br>
            <a:r>
              <a:rPr lang="pl-PL" sz="1700" dirty="0" smtClean="0"/>
              <a:t>w wysokości </a:t>
            </a:r>
            <a:r>
              <a:rPr lang="pl-PL" sz="1700" b="1" dirty="0" smtClean="0"/>
              <a:t>od 10 000 do 100 000 zł</a:t>
            </a:r>
            <a:r>
              <a:rPr lang="pl-PL" sz="1700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stwierdzenie z mocy prawa </a:t>
            </a:r>
            <a:r>
              <a:rPr lang="pl-PL" sz="1700" b="1" dirty="0" smtClean="0"/>
              <a:t>nieważności wyborów</a:t>
            </a:r>
            <a:r>
              <a:rPr lang="pl-PL" sz="1700" dirty="0" smtClean="0"/>
              <a:t> lub powołania do władz spółki, spółdzielni, fundacji i stowarzyszenia przeprowadzonych w sposób sprzeczny </a:t>
            </a:r>
            <a:br>
              <a:rPr lang="pl-PL" sz="1700" dirty="0" smtClean="0"/>
            </a:br>
            <a:r>
              <a:rPr lang="pl-PL" sz="1700" dirty="0" smtClean="0"/>
              <a:t>z przepisami;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zatrudnianie osób z naruszeniem przepisów ustawy – kara pieniężna w wysokości </a:t>
            </a:r>
            <a:br>
              <a:rPr lang="pl-PL" sz="1700" dirty="0" smtClean="0"/>
            </a:br>
            <a:r>
              <a:rPr lang="pl-PL" sz="1700" b="1" dirty="0" smtClean="0"/>
              <a:t>od 10 000 do 500 000 zł</a:t>
            </a:r>
            <a:r>
              <a:rPr lang="pl-PL" sz="1700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nieopracowanie wewnętrznych procedur antykorupcyjnych – kara pieniężna w wysokości </a:t>
            </a:r>
            <a:r>
              <a:rPr lang="pl-PL" sz="1700" b="1" dirty="0" smtClean="0"/>
              <a:t>od 10 000 do 10 000 000 zł lub grzywna</a:t>
            </a:r>
            <a:r>
              <a:rPr lang="pl-PL" sz="1700" dirty="0" smtClean="0"/>
              <a:t>;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92088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Odpowiedzialność za naruszenie przepisów projektowanej ustawy (2)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8280920" cy="129614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/>
              <a:t>niezłożenie – pomimo takiego obowiązku – oświadczenia majątkowego </a:t>
            </a:r>
            <a:r>
              <a:rPr lang="pl-PL" sz="1400" dirty="0" smtClean="0"/>
              <a:t>–</a:t>
            </a:r>
          </a:p>
          <a:p>
            <a:pPr algn="just"/>
            <a:r>
              <a:rPr lang="pl-PL" sz="1400" dirty="0"/>
              <a:t>	</a:t>
            </a:r>
            <a:r>
              <a:rPr lang="pl-PL" sz="1400" dirty="0" smtClean="0"/>
              <a:t>kara </a:t>
            </a:r>
            <a:r>
              <a:rPr lang="pl-PL" sz="1400" dirty="0"/>
              <a:t>pieniężna w wysokości </a:t>
            </a:r>
            <a:r>
              <a:rPr lang="pl-PL" sz="1400" b="1" dirty="0"/>
              <a:t>1 000 </a:t>
            </a:r>
            <a:r>
              <a:rPr lang="pl-PL" sz="1400" b="1" dirty="0" smtClean="0"/>
              <a:t>zł</a:t>
            </a:r>
            <a:r>
              <a:rPr lang="pl-PL" sz="1400" dirty="0" smtClean="0"/>
              <a:t>; </a:t>
            </a:r>
          </a:p>
          <a:p>
            <a:pPr algn="just"/>
            <a:r>
              <a:rPr lang="pl-PL" sz="1400" dirty="0"/>
              <a:t>	</a:t>
            </a:r>
            <a:r>
              <a:rPr lang="pl-PL" sz="1400" dirty="0" smtClean="0"/>
              <a:t>kara pieniężna w wysokości </a:t>
            </a:r>
            <a:r>
              <a:rPr lang="pl-PL" sz="1400" b="1" dirty="0" smtClean="0"/>
              <a:t>od 10 do 50% miesięcznego wynagrodzenia netto</a:t>
            </a:r>
            <a:r>
              <a:rPr lang="pl-PL" sz="1400" dirty="0" smtClean="0"/>
              <a:t>;</a:t>
            </a:r>
          </a:p>
          <a:p>
            <a:pPr algn="just"/>
            <a:r>
              <a:rPr lang="pl-PL" sz="1400" dirty="0" smtClean="0"/>
              <a:t>	</a:t>
            </a:r>
            <a:r>
              <a:rPr lang="pl-PL" sz="1400" u="sng" dirty="0" smtClean="0"/>
              <a:t>oraz</a:t>
            </a:r>
            <a:r>
              <a:rPr lang="pl-PL" sz="1400" dirty="0" smtClean="0"/>
              <a:t> przeprowadzenie </a:t>
            </a:r>
            <a:r>
              <a:rPr lang="pl-PL" sz="1400" b="1" dirty="0" smtClean="0"/>
              <a:t>kontroli skarbowej</a:t>
            </a:r>
            <a:r>
              <a:rPr lang="pl-PL" sz="1400" dirty="0" smtClean="0"/>
              <a:t>;</a:t>
            </a:r>
          </a:p>
          <a:p>
            <a:pPr algn="just"/>
            <a:r>
              <a:rPr lang="pl-PL" sz="1400" dirty="0"/>
              <a:t>	</a:t>
            </a:r>
            <a:r>
              <a:rPr lang="pl-PL" sz="1400" dirty="0" smtClean="0"/>
              <a:t>podstawa </a:t>
            </a:r>
            <a:r>
              <a:rPr lang="pl-PL" sz="1400" b="1" dirty="0" smtClean="0"/>
              <a:t>odpowiedzialności dyscyplinarnej, służbowej lub porządkowej</a:t>
            </a:r>
            <a:r>
              <a:rPr lang="pl-PL" sz="1400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 smtClean="0"/>
              <a:t>nieudostępnianie informacji publicznej – </a:t>
            </a:r>
            <a:r>
              <a:rPr lang="pl-PL" sz="1400" b="1" dirty="0" smtClean="0"/>
              <a:t>grzywna, kara ograniczenia wolności, kara pozbawienia wolności do roku</a:t>
            </a:r>
            <a:r>
              <a:rPr lang="pl-PL" sz="1400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 smtClean="0"/>
              <a:t>nieprowadzenie rejestru umów – </a:t>
            </a:r>
            <a:r>
              <a:rPr lang="pl-PL" sz="1400" b="1" dirty="0" smtClean="0"/>
              <a:t>kara pozbawienia wolności do lat 3</a:t>
            </a:r>
            <a:r>
              <a:rPr lang="pl-PL" sz="1400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 smtClean="0"/>
              <a:t>podejmowanie zatrudnienia lub wykonywanie odpłatnych zajęć wbrew zakazom – </a:t>
            </a:r>
            <a:r>
              <a:rPr lang="pl-PL" sz="1400" b="1" dirty="0" smtClean="0"/>
              <a:t>grzywna, kara ograniczenia wolności, kara pozbawienia wolności do lat 2</a:t>
            </a:r>
            <a:r>
              <a:rPr lang="pl-PL" sz="1400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 smtClean="0"/>
              <a:t>podawanie nieprawdy lub zatajanie prawdy w oświadczeniach majątkowych – </a:t>
            </a:r>
            <a:r>
              <a:rPr lang="pl-PL" sz="1400" b="1" dirty="0" smtClean="0"/>
              <a:t>kara pozbawienia wolności </a:t>
            </a:r>
            <a:br>
              <a:rPr lang="pl-PL" sz="1400" b="1" dirty="0" smtClean="0"/>
            </a:br>
            <a:r>
              <a:rPr lang="pl-PL" sz="1400" b="1" dirty="0" smtClean="0"/>
              <a:t>do lat 5</a:t>
            </a:r>
            <a:r>
              <a:rPr lang="pl-PL" sz="1400" dirty="0" smtClean="0"/>
              <a:t>;</a:t>
            </a:r>
          </a:p>
          <a:p>
            <a:pPr algn="just"/>
            <a:r>
              <a:rPr lang="pl-PL" sz="1700" dirty="0"/>
              <a:t>	</a:t>
            </a:r>
            <a:endParaRPr lang="pl-PL" sz="17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700" dirty="0" smtClean="0"/>
          </a:p>
          <a:p>
            <a:pPr algn="just"/>
            <a:endParaRPr lang="pl-PL" sz="17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Kancelaria Adwokacka Filip Łukaszewicz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87624" y="2636912"/>
            <a:ext cx="6768752" cy="3024336"/>
          </a:xfrm>
        </p:spPr>
        <p:txBody>
          <a:bodyPr>
            <a:noAutofit/>
          </a:bodyPr>
          <a:lstStyle/>
          <a:p>
            <a:pPr algn="just"/>
            <a:r>
              <a:rPr lang="pl-PL" sz="1600" dirty="0" smtClean="0"/>
              <a:t>Kancelaria </a:t>
            </a:r>
            <a:r>
              <a:rPr lang="pl-PL" sz="1600" dirty="0"/>
              <a:t>Adwokacka Filip Łukaszewicz świadczy usługi kompleksowego doradztwa prawnego w obszarach regulacyjnych a także w zakresie szeroko rozumianego prawodawstwa krajowego i europejskiego.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W ramach dotychczasowej działalności wspieramy naszych klientów z różnych sektorów, w tym liderów europejskich i światowych rynków IT i nowoczesnych technologii, usług finansowych, usług outsourcingowych, sektora energetycznego czy też sektora usług pocztowych. 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Jesteśmy członkiem IAA Polska Międzynarodowe Stowarzyszenie Reklamy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r>
              <a:rPr lang="pl-PL" sz="1600" dirty="0" smtClean="0">
                <a:hlinkClick r:id="rId2"/>
              </a:rPr>
              <a:t>www.filiplukaszewicz.pl</a:t>
            </a:r>
            <a:r>
              <a:rPr lang="pl-PL" sz="1600" dirty="0" smtClean="0"/>
              <a:t> </a:t>
            </a:r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 smtClean="0">
                <a:latin typeface="+mn-lt"/>
              </a:rPr>
              <a:t>2</a:t>
            </a:r>
            <a:endParaRPr lang="pl-P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399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92088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Skutki wejścia w życie projektowanych rozwiązań dla branży rolno-spożywczej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8280920" cy="129614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rozszerzenie obowiązku zgłaszania działań o charakterze lobbingowym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zmiany w zakresie zastosowania instytucji </a:t>
            </a:r>
            <a:r>
              <a:rPr lang="pl-PL" sz="1700" b="1" dirty="0" smtClean="0"/>
              <a:t>konsultacji publicznych</a:t>
            </a:r>
            <a:r>
              <a:rPr lang="pl-PL" sz="1700" dirty="0" smtClean="0"/>
              <a:t> oraz </a:t>
            </a:r>
            <a:r>
              <a:rPr lang="pl-PL" sz="1700" b="1" dirty="0" smtClean="0"/>
              <a:t>wysłuchania publicznego</a:t>
            </a:r>
            <a:r>
              <a:rPr lang="pl-PL" sz="1700" dirty="0" smtClean="0"/>
              <a:t> w toku procesu legislacyjnego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wprowadzenie szeregu obostrzeń związanych z pełnieniem funkcji w fundacjach, stowarzyszeniach, spółdzielniach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/>
              <a:t>w</a:t>
            </a:r>
            <a:r>
              <a:rPr lang="pl-PL" sz="1700" dirty="0" smtClean="0"/>
              <a:t>prowadzenie obowiązku opracowania i wdrożenia </a:t>
            </a:r>
            <a:r>
              <a:rPr lang="pl-PL" sz="1700" b="1" dirty="0" smtClean="0"/>
              <a:t>wewnętrznych procedur antykorupcyjnych</a:t>
            </a:r>
            <a:endParaRPr lang="pl-PL" sz="17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/>
              <a:t>m</a:t>
            </a:r>
            <a:r>
              <a:rPr lang="pl-PL" sz="1700" dirty="0" smtClean="0"/>
              <a:t>ożliwość </a:t>
            </a:r>
            <a:r>
              <a:rPr lang="pl-PL" sz="1700" b="1" dirty="0" smtClean="0"/>
              <a:t>ujawnienia umów cywilnoprawnych</a:t>
            </a:r>
            <a:r>
              <a:rPr lang="pl-PL" sz="1700" dirty="0" smtClean="0"/>
              <a:t> w sytuacji współpracy z sektorem publicznym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określenie </a:t>
            </a:r>
            <a:r>
              <a:rPr lang="pl-PL" sz="1700" b="1" dirty="0" smtClean="0"/>
              <a:t>dotkliwych sankcji</a:t>
            </a:r>
            <a:r>
              <a:rPr lang="pl-PL" sz="1700" dirty="0" smtClean="0"/>
              <a:t> związanych z naruszeniem projektowanych przepisów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7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7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7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33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92088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Autorzy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2636912"/>
            <a:ext cx="8280920" cy="129614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/>
              <a:t>Filip Łukaszewicz to adwokat specjalizujący się w krajowym i europejskim procesie legislacyjnym oraz obszarach regulacyjnych. Jest absolwentem Wydziału Prawa </a:t>
            </a:r>
            <a:r>
              <a:rPr lang="pl-PL" sz="1700" dirty="0" smtClean="0"/>
              <a:t/>
            </a:r>
            <a:br>
              <a:rPr lang="pl-PL" sz="1700" dirty="0" smtClean="0"/>
            </a:br>
            <a:r>
              <a:rPr lang="pl-PL" sz="1700" dirty="0" smtClean="0"/>
              <a:t>i </a:t>
            </a:r>
            <a:r>
              <a:rPr lang="pl-PL" sz="1700" dirty="0"/>
              <a:t>Administracji Uniwersytetu Warszawskiego, a także doktorantem w Instytucie Nauk Prawnych Polskiej Akademii Nauk (praca doktorska na temat prawa parlamentarnego). Wcześniej pracował w międzynarodowych kancelariach prawnych z siedzibą w Warszawie  i Londynie. Jest członkiem Izby Adwokackiej w Warszawie</a:t>
            </a:r>
            <a:r>
              <a:rPr lang="pl-PL" sz="17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/>
              <a:t>Tomasz Walczak to prawnik specjalizujący się w prawie: administracyjnym, ochrony konkurencji i konsumentów oraz telekomunikacyjnym. W ramach swojej praktyki zawodowej pracował m.in. w Urzędzie Ochrony Konkurencji i Konsumentów. Absolwent polsko-niemieckich studiów prawniczych a także Studium Prawa Konkurencji w Instytucie Nauk Prawnych Polskiej Akademii Nauk. Obecnie przygotowuje rozprawę doktorską dotyczącą postępowania przed Prezesem UOKiK.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21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17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429000"/>
            <a:ext cx="792088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Dyskusja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55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636912"/>
            <a:ext cx="792088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Dziękujemy za uwagę!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3501008"/>
            <a:ext cx="8280920" cy="360040"/>
          </a:xfrm>
        </p:spPr>
        <p:txBody>
          <a:bodyPr>
            <a:noAutofit/>
          </a:bodyPr>
          <a:lstStyle/>
          <a:p>
            <a:r>
              <a:rPr lang="pl-PL" sz="1700" dirty="0" smtClean="0">
                <a:hlinkClick r:id="rId2"/>
              </a:rPr>
              <a:t>adwokat@filiplukaszewicz.pl</a:t>
            </a:r>
            <a:endParaRPr lang="pl-PL" sz="1700" dirty="0" smtClean="0"/>
          </a:p>
          <a:p>
            <a:r>
              <a:rPr lang="pl-PL" sz="1700" dirty="0" smtClean="0">
                <a:hlinkClick r:id="rId3"/>
              </a:rPr>
              <a:t>tomasz.walczak@filiplukaszewicz.pl</a:t>
            </a:r>
            <a:r>
              <a:rPr lang="pl-PL" sz="1700" dirty="0" smtClean="0"/>
              <a:t> </a:t>
            </a:r>
          </a:p>
          <a:p>
            <a:endParaRPr lang="pl-PL" sz="1700" dirty="0" smtClean="0"/>
          </a:p>
          <a:p>
            <a:r>
              <a:rPr lang="pl-PL" sz="1700" dirty="0" smtClean="0">
                <a:hlinkClick r:id="rId4"/>
              </a:rPr>
              <a:t>www.filiplukaszewicz.pl</a:t>
            </a:r>
            <a:r>
              <a:rPr lang="pl-PL" sz="1700" dirty="0" smtClean="0"/>
              <a:t> </a:t>
            </a:r>
            <a:endParaRPr lang="pl-PL" sz="17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50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Plan prezentacji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2420888"/>
            <a:ext cx="7560840" cy="3672408"/>
          </a:xfrm>
        </p:spPr>
        <p:txBody>
          <a:bodyPr>
            <a:normAutofit fontScale="55000" lnSpcReduction="20000"/>
          </a:bodyPr>
          <a:lstStyle/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pl-PL" sz="2900" dirty="0" smtClean="0"/>
              <a:t>Główne założenia projektu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pl-PL" sz="2900" dirty="0" smtClean="0"/>
              <a:t>Aktualny stan prac legislacyjnych związanych z projektem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pl-PL" sz="2900" dirty="0" smtClean="0"/>
              <a:t>Jawność procesu stanowienia prawa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pl-PL" sz="2900" dirty="0" smtClean="0"/>
              <a:t>Zasady udziału podmiotów prywatnych w procesie stanowienia prawa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pl-PL" sz="2900" dirty="0" smtClean="0"/>
              <a:t>Środki unikania konfliktu interesów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pl-PL" sz="2900" dirty="0" smtClean="0"/>
              <a:t>Zasady i środki ochrony sygnalistów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pl-PL" sz="2900" dirty="0" smtClean="0"/>
              <a:t>Środki przeciwdziałania praktykom antykorupcyjnym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pl-PL" sz="2900" dirty="0" smtClean="0"/>
              <a:t>Zasady dostępu do informacji publicznej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pl-PL" sz="2900" dirty="0" smtClean="0"/>
              <a:t>Odpowiedzialność za naruszenie przepisów projektowanej ustawy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pl-PL" sz="2900" dirty="0" smtClean="0"/>
              <a:t>Skutki wejścia w życie projektowanych przepisów dla branży rolno-spożywczej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pl-PL" sz="2900" dirty="0" smtClean="0"/>
              <a:t>Dyskusja </a:t>
            </a:r>
          </a:p>
          <a:p>
            <a:pPr marL="342900" indent="-342900" algn="just">
              <a:buAutoNum type="arabicPeriod"/>
            </a:pPr>
            <a:endParaRPr lang="pl-PL" sz="1700" dirty="0" smtClean="0"/>
          </a:p>
          <a:p>
            <a:pPr marL="342900" indent="-342900" algn="just">
              <a:buAutoNum type="arabicPeriod"/>
            </a:pPr>
            <a:endParaRPr lang="pl-PL" sz="1700" dirty="0" smtClean="0"/>
          </a:p>
          <a:p>
            <a:pPr marL="342900" indent="-342900" algn="just">
              <a:buAutoNum type="arabicPeriod"/>
            </a:pPr>
            <a:endParaRPr lang="pl-PL" sz="1700" dirty="0" smtClean="0"/>
          </a:p>
          <a:p>
            <a:pPr marL="342900" indent="-342900" algn="just">
              <a:buAutoNum type="arabicPeriod"/>
            </a:pPr>
            <a:endParaRPr lang="pl-PL" sz="1700" dirty="0" smtClean="0"/>
          </a:p>
          <a:p>
            <a:pPr marL="342900" indent="-342900" algn="just">
              <a:buAutoNum type="arabicPeriod"/>
            </a:pPr>
            <a:endParaRPr lang="pl-PL" sz="1700" dirty="0" smtClean="0"/>
          </a:p>
          <a:p>
            <a:pPr marL="342900" indent="-342900" algn="just">
              <a:buAutoNum type="arabicPeriod"/>
            </a:pPr>
            <a:endParaRPr lang="pl-PL" sz="1700" dirty="0" smtClean="0"/>
          </a:p>
          <a:p>
            <a:pPr marL="342900" indent="-342900" algn="just">
              <a:buAutoNum type="arabicPeriod"/>
            </a:pPr>
            <a:endParaRPr lang="pl-PL" sz="1700" dirty="0" smtClean="0"/>
          </a:p>
          <a:p>
            <a:pPr marL="342900" indent="-342900" algn="just">
              <a:buAutoNum type="arabicPeriod"/>
            </a:pPr>
            <a:endParaRPr lang="pl-PL" sz="1700" dirty="0" smtClean="0"/>
          </a:p>
          <a:p>
            <a:pPr marL="342900" indent="-342900" algn="just">
              <a:buAutoNum type="arabicPeriod"/>
            </a:pPr>
            <a:endParaRPr lang="pl-PL" sz="1700" dirty="0" smtClean="0"/>
          </a:p>
          <a:p>
            <a:pPr marL="342900" indent="-342900" algn="just">
              <a:buAutoNum type="arabicPeriod"/>
            </a:pPr>
            <a:endParaRPr lang="pl-PL" sz="17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 smtClean="0">
                <a:latin typeface="+mn-lt"/>
              </a:rPr>
              <a:t>3</a:t>
            </a:r>
            <a:endParaRPr lang="pl-P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84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Główne założenia projektu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2708920"/>
            <a:ext cx="7704856" cy="2304256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wzmocnienie przejrzystości zarządzania państwem i jego majątkiem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/>
              <a:t>o</a:t>
            </a:r>
            <a:r>
              <a:rPr lang="pl-PL" sz="1700" dirty="0" smtClean="0"/>
              <a:t>kreślenie mechanizmów kontroli społecznej nad władzą publiczną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/>
              <a:t>w</a:t>
            </a:r>
            <a:r>
              <a:rPr lang="pl-PL" sz="1700" dirty="0" smtClean="0"/>
              <a:t>prowadzenie zasad i środków ochrony tzw. „sygnalistów”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określenie zasad przeciwdziałania praktykom korupcyjnym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/>
              <a:t>o</a:t>
            </a:r>
            <a:r>
              <a:rPr lang="pl-PL" sz="1700" dirty="0" smtClean="0"/>
              <a:t>kreślenie zasad i trybu dostępu do informacji o sprawach publicznych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/>
              <a:t>o</a:t>
            </a:r>
            <a:r>
              <a:rPr lang="pl-PL" sz="1700" dirty="0" smtClean="0"/>
              <a:t>kreślenie zasad i trybu prowadzenia działalności, której wpływem jest wywarcie wpływu na organy władzy publicznej w procesie stanowienia prawa („lobbing”)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7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7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8569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Aktualny stan prac nad projektem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80920" cy="2304256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projekt przygotowany został przez </a:t>
            </a:r>
            <a:r>
              <a:rPr lang="pl-PL" sz="1700" b="1" dirty="0" smtClean="0"/>
              <a:t>Macieja Wąsika</a:t>
            </a:r>
            <a:r>
              <a:rPr lang="pl-PL" sz="1700" dirty="0" smtClean="0"/>
              <a:t>, sekretarza stanu w Kancelarii Prezesa Rady Ministrów – zastępca koordynatora ds. służb specjalnych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24 października 2017 r. opublikowana została pierwsza wersja projektu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dotychczas opublikowano </a:t>
            </a:r>
            <a:r>
              <a:rPr lang="pl-PL" sz="1700" b="1" dirty="0" smtClean="0"/>
              <a:t>trzy wersje</a:t>
            </a:r>
            <a:r>
              <a:rPr lang="pl-PL" sz="1700" dirty="0" smtClean="0"/>
              <a:t> projektu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do projektu wpłynęło około 1000 szczegółowych uwag, opinii i propozycji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obecnie projekt został skierowany pod obrady </a:t>
            </a:r>
            <a:r>
              <a:rPr lang="pl-PL" sz="1700" b="1" dirty="0" smtClean="0"/>
              <a:t>Komitetu Stałego Rady Ministrów</a:t>
            </a:r>
            <a:endParaRPr lang="pl-PL" sz="17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pierwotnie zakładano, że proponowane przepisy zaczną obowiązywać od </a:t>
            </a:r>
            <a:r>
              <a:rPr lang="pl-PL" sz="1700" b="1" dirty="0" smtClean="0"/>
              <a:t>1 marca 2018 r.</a:t>
            </a:r>
            <a:r>
              <a:rPr lang="pl-PL" sz="1700" dirty="0" smtClean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7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7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9601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Uchylenie dotychczasowych ustaw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8280920" cy="129614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ustawa z dnia 21 sierpnia 1997 r. o ograniczeniu prowadzenia działalności gospodarczej przez osoby pełniące funkcje publiczne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ustawa z dnia 6 września 2001 r. o dostępie do informacji publicznej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ustawa z dnia 7 lipca 2005 r. o działalności lobbingowej w procesie stanowienia prawa </a:t>
            </a:r>
            <a:endParaRPr lang="pl-PL" sz="17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2322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Jawność procesu stanowienia prawa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8280920" cy="1224136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/>
              <a:t>stworzenie odrębnego wykazu prac legislacyjnych </a:t>
            </a:r>
            <a:r>
              <a:rPr lang="pl-PL" sz="1700" dirty="0" smtClean="0"/>
              <a:t>Sejmu oraz Senatu</a:t>
            </a:r>
            <a:endParaRPr lang="pl-PL" sz="17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/>
              <a:t>nałożenie na organy jednostek samorządu terytorialnego prowadzenia wykazu prowadzonych prac </a:t>
            </a:r>
            <a:r>
              <a:rPr lang="pl-PL" sz="1700" dirty="0" smtClean="0"/>
              <a:t>legislacyjnych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doprecyzowanie </a:t>
            </a:r>
            <a:r>
              <a:rPr lang="pl-PL" sz="1700" b="1" dirty="0" smtClean="0"/>
              <a:t>obowiązku przeprowadzenia konsultacji publicznych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doprecyzowanie przepisów dotyczących </a:t>
            </a:r>
            <a:r>
              <a:rPr lang="pl-PL" sz="1700" b="1" dirty="0" smtClean="0"/>
              <a:t>wysłuchania publicznego</a:t>
            </a:r>
            <a:endParaRPr lang="pl-PL" sz="17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70004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Zasady udziału podmiotów prywatnych w procesie stanowienia prawa (1)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712968" cy="129614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i="1" dirty="0" smtClean="0"/>
              <a:t>lobbing – </a:t>
            </a:r>
            <a:r>
              <a:rPr lang="pl-PL" sz="1700" b="1" dirty="0" smtClean="0"/>
              <a:t>każde działanie podmiotów niebędących organami władzy publicznej </a:t>
            </a:r>
            <a:br>
              <a:rPr lang="pl-PL" sz="1700" b="1" dirty="0" smtClean="0"/>
            </a:br>
            <a:r>
              <a:rPr lang="pl-PL" sz="1700" b="1" dirty="0" smtClean="0"/>
              <a:t>lub upoważnionymi przez te organy przedstawicielami, prowadzone metodami prawnie dozwolonymi nieuregulowanymi w odrębnych ustawach, zmierzające do wywarcia wpływu na podjęcie przez organ władzy publicznej rozstrzygnięć w określonym kierunku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i="1" dirty="0" smtClean="0"/>
              <a:t>lobbing zawodowy – </a:t>
            </a:r>
            <a:r>
              <a:rPr lang="pl-PL" sz="1700" b="1" dirty="0" smtClean="0"/>
              <a:t>lobbing o charakterze zarobkowym prowadzony na rzecz osób </a:t>
            </a:r>
            <a:br>
              <a:rPr lang="pl-PL" sz="1700" b="1" dirty="0" smtClean="0"/>
            </a:br>
            <a:r>
              <a:rPr lang="pl-PL" sz="1700" b="1" dirty="0" smtClean="0"/>
              <a:t>lub podmiotów w celu uwzględnienia interesów tych osób lub podmiotów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u="sng" dirty="0" smtClean="0"/>
              <a:t>lobbingiem nie będzie wyrażanie opinii, w ramach korzystania z wolności wypowiedzi i krytyki społecznej, urzeczywistniania prawa obywateli do ich rzetelnego informowania, jawności życia publicznego oraz kontroli i krytyki społecznej za pomocą mediów</a:t>
            </a:r>
            <a:endParaRPr lang="pl-PL" sz="1700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88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506487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D3C34"/>
                </a:solidFill>
                <a:latin typeface="+mn-lt"/>
              </a:rPr>
              <a:t>Zasady udziału podmiotów prywatnych w procesie stanowienia prawa (2)</a:t>
            </a:r>
            <a:endParaRPr lang="pl-PL" sz="3600" b="1" dirty="0">
              <a:solidFill>
                <a:srgbClr val="0D3C34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3140968"/>
            <a:ext cx="8280920" cy="129614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wprowadzenie </a:t>
            </a:r>
            <a:r>
              <a:rPr lang="pl-PL" sz="1700" b="1" dirty="0" smtClean="0"/>
              <a:t>obowiązku zgłaszania działań noszących znamiona lobbingu </a:t>
            </a:r>
            <a:r>
              <a:rPr lang="pl-PL" sz="1700" dirty="0" smtClean="0"/>
              <a:t>dotyczących: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 smtClean="0"/>
              <a:t>projektu założeń ustawy, projektu ustawy, projektu rozporządzenia, projektu innego dokumentu rządowego (strategii, programu, sprawozdania, informacji, stanowiska)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l-PL" sz="1300" dirty="0" smtClean="0"/>
              <a:t>projektu ustawy procedowanej w Sejmie lub w Senacie, w tym w zakresie prac w komisjach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konieczność przedstawienia informacji związanych z podejmowanymi – na rzecz innych osób lub podmiotów – działaniami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700" dirty="0" smtClean="0"/>
              <a:t>obowiązek zgłoszenia nie będzie dotyczyć projektów, które zostaną skierowane </a:t>
            </a:r>
            <a:br>
              <a:rPr lang="pl-PL" sz="1700" dirty="0" smtClean="0"/>
            </a:br>
            <a:r>
              <a:rPr lang="pl-PL" sz="1700" dirty="0" smtClean="0"/>
              <a:t>do danego podmiotu </a:t>
            </a:r>
            <a:r>
              <a:rPr lang="pl-PL" sz="1700" b="1" dirty="0" smtClean="0"/>
              <a:t>w ramach konsultacji publicznych</a:t>
            </a:r>
          </a:p>
          <a:p>
            <a:pPr algn="just"/>
            <a:endParaRPr lang="pl-PL" sz="17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7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6330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2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Motyw2</Template>
  <TotalTime>413</TotalTime>
  <Words>1348</Words>
  <Application>Microsoft Office PowerPoint</Application>
  <PresentationFormat>Pokaz na ekranie (4:3)</PresentationFormat>
  <Paragraphs>182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Motyw2</vt:lpstr>
      <vt:lpstr>Prezentacja programu PowerPoint</vt:lpstr>
      <vt:lpstr>Kancelaria Adwokacka Filip Łukaszewicz</vt:lpstr>
      <vt:lpstr>Plan prezentacji</vt:lpstr>
      <vt:lpstr>Główne założenia projektu</vt:lpstr>
      <vt:lpstr>Aktualny stan prac nad projektem</vt:lpstr>
      <vt:lpstr>Uchylenie dotychczasowych ustaw</vt:lpstr>
      <vt:lpstr>Jawność procesu stanowienia prawa</vt:lpstr>
      <vt:lpstr>Zasady udziału podmiotów prywatnych w procesie stanowienia prawa (1)</vt:lpstr>
      <vt:lpstr>Zasady udziału podmiotów prywatnych w procesie stanowienia prawa (2)</vt:lpstr>
      <vt:lpstr>Zasady udziału podmiotów prywatnych w procesie stanowienia prawa (3)</vt:lpstr>
      <vt:lpstr>Środki unikania konfliktu interesów (1)</vt:lpstr>
      <vt:lpstr>Środki unikania konfliktu interesów (2)</vt:lpstr>
      <vt:lpstr>Środki unikania konfliktu interesów (3)</vt:lpstr>
      <vt:lpstr>Środki unikania konfliktu interesów (4)</vt:lpstr>
      <vt:lpstr>Zasady i środki ochrony sygnalistów</vt:lpstr>
      <vt:lpstr>Środki przeciwdziałania  praktykom korupcyjnym</vt:lpstr>
      <vt:lpstr>Zasady dostępu do informacji publicznej</vt:lpstr>
      <vt:lpstr>Odpowiedzialność za naruszenie przepisów projektowanej ustawy (1)</vt:lpstr>
      <vt:lpstr>Odpowiedzialność za naruszenie przepisów projektowanej ustawy (2)</vt:lpstr>
      <vt:lpstr>Skutki wejścia w życie projektowanych rozwiązań dla branży rolno-spożywczej</vt:lpstr>
      <vt:lpstr>Autorzy</vt:lpstr>
      <vt:lpstr>Dyskusja</vt:lpstr>
      <vt:lpstr>Dziękujemy za uwagę!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US413</dc:creator>
  <cp:lastModifiedBy>US413</cp:lastModifiedBy>
  <cp:revision>1</cp:revision>
  <dcterms:created xsi:type="dcterms:W3CDTF">2018-04-19T14:42:55Z</dcterms:created>
  <dcterms:modified xsi:type="dcterms:W3CDTF">2018-05-04T06:09:34Z</dcterms:modified>
</cp:coreProperties>
</file>